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4272"/>
        <c:axId val="170790456"/>
      </c:barChart>
      <c:catAx>
        <c:axId val="833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0790456"/>
        <c:crosses val="autoZero"/>
        <c:auto val="1"/>
        <c:lblAlgn val="ctr"/>
        <c:lblOffset val="100"/>
        <c:noMultiLvlLbl val="0"/>
      </c:catAx>
      <c:valAx>
        <c:axId val="170790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4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59034229145269E-2"/>
          <c:y val="6.2398375984251984E-2"/>
          <c:w val="0.66682829729217219"/>
          <c:h val="0.83720078740157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"4" и "5"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  <c:pt idx="1">
                  <c:v>99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787680"/>
        <c:axId val="171161416"/>
      </c:barChart>
      <c:catAx>
        <c:axId val="17078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1161416"/>
        <c:crosses val="autoZero"/>
        <c:auto val="1"/>
        <c:lblAlgn val="ctr"/>
        <c:lblOffset val="100"/>
        <c:noMultiLvlLbl val="0"/>
      </c:catAx>
      <c:valAx>
        <c:axId val="171161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787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40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349536"/>
        <c:axId val="171349920"/>
      </c:barChart>
      <c:catAx>
        <c:axId val="17134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1349920"/>
        <c:crosses val="autoZero"/>
        <c:auto val="1"/>
        <c:lblAlgn val="ctr"/>
        <c:lblOffset val="100"/>
        <c:noMultiLvlLbl val="0"/>
      </c:catAx>
      <c:valAx>
        <c:axId val="17134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34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3F31271-81AB-40FC-9A46-B5EF28690B6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31D64F5-6609-47DE-B009-2CDEFA46A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102;&#1075;%20&#1092;&#1086;&#1090;&#1086;\101ANV01\MAH00076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77072"/>
            <a:ext cx="4464496" cy="1524000"/>
          </a:xfrm>
        </p:spPr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работы учителя Чурляева С.В.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6632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 ДПО ЛО «Институт развития образования»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передовой педагогический опыт учителя технологии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с.Пальна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-Михайловка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Чурляева  Сергея Викторовича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1\Desktop\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669358" cy="4190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2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1052736"/>
            <a:ext cx="4392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 целью приобщения учащихся к творчеству и развитию их творческого</a:t>
            </a:r>
          </a:p>
          <a:p>
            <a:pPr algn="ctr"/>
            <a:r>
              <a:rPr lang="ru-RU" sz="2000" dirty="0"/>
              <a:t>потенциала учителем организуются в течение учебного года выставки своих</a:t>
            </a:r>
          </a:p>
          <a:p>
            <a:pPr algn="ctr"/>
            <a:r>
              <a:rPr lang="ru-RU" sz="2000" dirty="0"/>
              <a:t>творческих работ и работ учащихся. Особое внимание </a:t>
            </a:r>
            <a:r>
              <a:rPr lang="ru-RU" sz="2000" dirty="0" smtClean="0"/>
              <a:t>Сергеем Викторовичем </a:t>
            </a:r>
            <a:r>
              <a:rPr lang="ru-RU" sz="2000" dirty="0"/>
              <a:t>уделяется охране труда. На каждом уроке проводятся</a:t>
            </a:r>
          </a:p>
          <a:p>
            <a:pPr algn="ctr"/>
            <a:r>
              <a:rPr lang="ru-RU" sz="2000" dirty="0"/>
              <a:t>инструктажи по технике безопасности, в кабинете имеется стенды по ТБ,</a:t>
            </a:r>
          </a:p>
          <a:p>
            <a:pPr algn="ctr"/>
            <a:r>
              <a:rPr lang="ru-RU" sz="2000" dirty="0"/>
              <a:t>защитные средства, уголок по пожарной безопасности и средства пожаротушения</a:t>
            </a:r>
            <a:r>
              <a:rPr lang="ru-RU" dirty="0"/>
              <a:t>. </a:t>
            </a:r>
          </a:p>
        </p:txBody>
      </p:sp>
      <p:pic>
        <p:nvPicPr>
          <p:cNvPr id="1026" name="Picture 2" descr="C:\Users\1\Desktop\DSC03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571868" cy="2678900"/>
          </a:xfrm>
          <a:prstGeom prst="rect">
            <a:avLst/>
          </a:prstGeom>
          <a:noFill/>
        </p:spPr>
      </p:pic>
      <p:pic>
        <p:nvPicPr>
          <p:cNvPr id="1027" name="Picture 3" descr="C:\Users\1\Desktop\DSC03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3643338" cy="2732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4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Уровень </a:t>
            </a:r>
            <a:r>
              <a:rPr lang="ru-RU" dirty="0"/>
              <a:t>своего профессионального мастерства учитель регулярно повышает на заседаниях школьного, муниципального методических объединений, ассоциации учителей технологии. </a:t>
            </a:r>
            <a:r>
              <a:rPr lang="ru-RU" dirty="0" smtClean="0"/>
              <a:t>Неоднократно </a:t>
            </a:r>
            <a:r>
              <a:rPr lang="ru-RU" dirty="0"/>
              <a:t>проводил мастер-классы для учителей технологии района: «Развитие творческих способностей учащихся на уроках технологии» </a:t>
            </a:r>
            <a:r>
              <a:rPr lang="ru-RU" dirty="0" smtClean="0"/>
              <a:t>2013),.При </a:t>
            </a:r>
            <a:r>
              <a:rPr lang="ru-RU" dirty="0"/>
              <a:t>прохождении курсовой переподготовки в ЛИРО распространялся опыт по теме «Активизация познавательной активности на уроках технологии», «Работа по созданию творческих проектов» (2013). </a:t>
            </a:r>
            <a:r>
              <a:rPr lang="ru-RU" dirty="0" smtClean="0"/>
              <a:t>Покормим птиц зимой  (2016г.)</a:t>
            </a:r>
            <a:endParaRPr lang="ru-RU" dirty="0"/>
          </a:p>
        </p:txBody>
      </p:sp>
      <p:pic>
        <p:nvPicPr>
          <p:cNvPr id="2050" name="Picture 2" descr="C:\Users\1\Desktop\DSC03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3929058" cy="2946793"/>
          </a:xfrm>
          <a:prstGeom prst="rect">
            <a:avLst/>
          </a:prstGeom>
          <a:noFill/>
        </p:spPr>
      </p:pic>
      <p:pic>
        <p:nvPicPr>
          <p:cNvPr id="2051" name="Picture 3" descr="C:\Users\1\Desktop\веша.т кормушк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49" y="3106718"/>
            <a:ext cx="3858733" cy="289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1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В свободное время Чурляев С. занимается конструированием .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юг фото\DSC0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77" y="928670"/>
            <a:ext cx="4476781" cy="3357586"/>
          </a:xfrm>
          <a:prstGeom prst="rect">
            <a:avLst/>
          </a:prstGeom>
          <a:noFill/>
        </p:spPr>
      </p:pic>
      <p:pic>
        <p:nvPicPr>
          <p:cNvPr id="3075" name="Picture 3" descr="C:\Users\1\Desktop\юг фото\DSC00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85728"/>
            <a:ext cx="6357982" cy="20002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Постройка вездехода на шинах низкого давления 2016год.</a:t>
            </a:r>
            <a:endParaRPr lang="ru-RU" sz="3600" dirty="0"/>
          </a:p>
        </p:txBody>
      </p:sp>
      <p:pic>
        <p:nvPicPr>
          <p:cNvPr id="4098" name="Picture 2" descr="C:\Users\1\Desktop\юг фото\DSC00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286280" cy="3214710"/>
          </a:xfrm>
          <a:prstGeom prst="rect">
            <a:avLst/>
          </a:prstGeom>
          <a:noFill/>
        </p:spPr>
      </p:pic>
      <p:pic>
        <p:nvPicPr>
          <p:cNvPr id="4099" name="Picture 3" descr="C:\Users\1\Desktop\юг фото\DSC00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6" y="3286124"/>
            <a:ext cx="4298946" cy="32242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57850" cy="16430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Испытания февраль 2016.</a:t>
            </a:r>
            <a:endParaRPr lang="ru-RU" sz="4000" dirty="0"/>
          </a:p>
        </p:txBody>
      </p:sp>
      <p:pic>
        <p:nvPicPr>
          <p:cNvPr id="5122" name="Picture 2" descr="C:\Users\1\Desktop\юг фото\DSC0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1750" y="785794"/>
            <a:ext cx="5012250" cy="3759188"/>
          </a:xfrm>
          <a:prstGeom prst="rect">
            <a:avLst/>
          </a:prstGeom>
          <a:noFill/>
        </p:spPr>
      </p:pic>
      <p:pic>
        <p:nvPicPr>
          <p:cNvPr id="5123" name="Picture 3" descr="C:\Users\1\Desktop\юг фото\DSC0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112" y="3000372"/>
            <a:ext cx="4572033" cy="3429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Испытания видео</a:t>
            </a:r>
            <a:endParaRPr lang="ru-RU" dirty="0"/>
          </a:p>
        </p:txBody>
      </p:sp>
      <p:pic>
        <p:nvPicPr>
          <p:cNvPr id="4" name="MAH0007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357166"/>
            <a:ext cx="6581813" cy="4936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764704"/>
            <a:ext cx="4275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Чурляев Сергей Викторович 1979 года рождения</a:t>
            </a:r>
            <a:r>
              <a:rPr lang="ru-RU" dirty="0"/>
              <a:t>, образовав высшее, закончил в </a:t>
            </a:r>
            <a:r>
              <a:rPr lang="ru-RU" dirty="0" smtClean="0"/>
              <a:t>2000 году Елецкий </a:t>
            </a:r>
            <a:r>
              <a:rPr lang="ru-RU" dirty="0"/>
              <a:t>Государственный Педагогический институт. Работает в </a:t>
            </a:r>
            <a:r>
              <a:rPr lang="ru-RU" dirty="0" smtClean="0"/>
              <a:t>школе </a:t>
            </a:r>
            <a:r>
              <a:rPr lang="ru-RU" dirty="0" err="1" smtClean="0"/>
              <a:t>с.Пальна-Михайловка</a:t>
            </a:r>
            <a:r>
              <a:rPr lang="ru-RU" dirty="0" smtClean="0"/>
              <a:t> </a:t>
            </a:r>
            <a:r>
              <a:rPr lang="ru-RU" dirty="0" err="1" smtClean="0"/>
              <a:t>Становлянского</a:t>
            </a:r>
            <a:r>
              <a:rPr lang="ru-RU" dirty="0" smtClean="0"/>
              <a:t> района. </a:t>
            </a:r>
            <a:r>
              <a:rPr lang="ru-RU" dirty="0"/>
              <a:t>Педагогический стаж </a:t>
            </a:r>
            <a:r>
              <a:rPr lang="ru-RU" dirty="0" smtClean="0"/>
              <a:t>16лет. </a:t>
            </a:r>
            <a:r>
              <a:rPr lang="ru-RU" dirty="0"/>
              <a:t>Стаж работы в данном коллективе </a:t>
            </a:r>
            <a:r>
              <a:rPr lang="ru-RU" dirty="0" smtClean="0"/>
              <a:t>16 </a:t>
            </a:r>
            <a:r>
              <a:rPr lang="ru-RU" dirty="0"/>
              <a:t>лет.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6896" y="2950984"/>
            <a:ext cx="4356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Сергей Викторович имеет первую квалификационную </a:t>
            </a:r>
            <a:r>
              <a:rPr lang="ru-RU" dirty="0"/>
              <a:t>категорию. Учитель осуществляет обучение и воспитание учащихся с учетом специфики преподавания технологии, </a:t>
            </a:r>
            <a:r>
              <a:rPr lang="ru-RU" dirty="0" smtClean="0"/>
              <a:t>способствует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202" y="450912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развитию личности школьника, их гражданской позиции, научной, экологической и экономической грамотности, профессиональному самоопределению Осознанно </a:t>
            </a:r>
            <a:r>
              <a:rPr lang="ru-RU" dirty="0"/>
              <a:t>выбирает учебный план и соответствующую ему программу своего предмета, а также учебно-методическое обеспечение. </a:t>
            </a:r>
          </a:p>
        </p:txBody>
      </p:sp>
      <p:pic>
        <p:nvPicPr>
          <p:cNvPr id="5" name="Picture 2" descr="C:\Users\1\Desktop\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996208" cy="2996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36712"/>
            <a:ext cx="4212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Высокая результативность в обучении и воспитании учащихся, применение в работе новаторских педагогических технологий, </a:t>
            </a:r>
            <a:r>
              <a:rPr lang="ru-RU" dirty="0" smtClean="0"/>
              <a:t>активная </a:t>
            </a:r>
            <a:r>
              <a:rPr lang="ru-RU" dirty="0"/>
              <a:t>пропаганда педагогического мастерства — основные составляющие его работы.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0923" y="4155476"/>
            <a:ext cx="412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Использует разнообразные методы, средства, формы организации учебной деятельности школьников. </a:t>
            </a:r>
          </a:p>
        </p:txBody>
      </p:sp>
      <p:pic>
        <p:nvPicPr>
          <p:cNvPr id="1026" name="Picture 2" descr="C:\Users\1\Desktop\DSC02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21" y="502920"/>
            <a:ext cx="3709418" cy="2782064"/>
          </a:xfrm>
          <a:prstGeom prst="rect">
            <a:avLst/>
          </a:prstGeom>
          <a:noFill/>
        </p:spPr>
      </p:pic>
      <p:pic>
        <p:nvPicPr>
          <p:cNvPr id="1027" name="Picture 3" descr="C:\Users\1\Desktop\DSC02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067943" cy="3050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8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Вялых\фото ГМ\Фото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557809" cy="3410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9552" y="4005064"/>
            <a:ext cx="8181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Используя метод творческих проектов, </a:t>
            </a:r>
            <a:r>
              <a:rPr lang="ru-RU" dirty="0" smtClean="0"/>
              <a:t>Сергей Викторович </a:t>
            </a:r>
            <a:r>
              <a:rPr lang="ru-RU" dirty="0"/>
              <a:t>на уроках развивает инициативу, самостоятельность, творческие способности учащихся. Личностно-ориентированный подход позволяет ему обеспечить социальную и профессиональную подготовку учащихся. Ежегодно выпускники </a:t>
            </a:r>
            <a:r>
              <a:rPr lang="ru-RU" dirty="0" smtClean="0"/>
              <a:t>Сергея Викторовича </a:t>
            </a:r>
            <a:r>
              <a:rPr lang="ru-RU" dirty="0"/>
              <a:t>поступают в </a:t>
            </a:r>
            <a:r>
              <a:rPr lang="ru-RU" dirty="0" smtClean="0"/>
              <a:t>учебные </a:t>
            </a:r>
            <a:r>
              <a:rPr lang="ru-RU" dirty="0"/>
              <a:t>заведения технологической направленности. </a:t>
            </a:r>
            <a:r>
              <a:rPr lang="ru-RU" dirty="0" smtClean="0"/>
              <a:t>Ученики </a:t>
            </a:r>
            <a:r>
              <a:rPr lang="ru-RU" dirty="0"/>
              <a:t>показывают хорошее знание предмета, умение применять свои знания на практике.</a:t>
            </a:r>
          </a:p>
        </p:txBody>
      </p:sp>
      <p:pic>
        <p:nvPicPr>
          <p:cNvPr id="2050" name="Picture 2" descr="C:\Users\1\Desktop\руслан\DSC02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" y="502920"/>
            <a:ext cx="4477504" cy="3358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Динамика уровня обученности учащихся за последние три года</a:t>
            </a:r>
            <a:endParaRPr lang="ru-RU" sz="3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92843291"/>
              </p:ext>
            </p:extLst>
          </p:nvPr>
        </p:nvGraphicFramePr>
        <p:xfrm>
          <a:off x="169168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5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41682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Динамика качества знаний обучающихся за последние три года в %</a:t>
            </a:r>
            <a:endParaRPr lang="ru-RU" sz="3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9599573"/>
              </p:ext>
            </p:extLst>
          </p:nvPr>
        </p:nvGraphicFramePr>
        <p:xfrm>
          <a:off x="899592" y="1700808"/>
          <a:ext cx="76328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9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1682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Динамика количества учащихся (в %), принимающих участие в предметных олимпиадах разных уровней</a:t>
            </a:r>
            <a:endParaRPr lang="ru-RU" sz="3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49233786"/>
              </p:ext>
            </p:extLst>
          </p:nvPr>
        </p:nvGraphicFramePr>
        <p:xfrm>
          <a:off x="827584" y="1916832"/>
          <a:ext cx="760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9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8767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err="1" smtClean="0"/>
              <a:t>ЧурляевС.В.уделяет</a:t>
            </a:r>
            <a:r>
              <a:rPr lang="ru-RU" dirty="0" smtClean="0"/>
              <a:t> </a:t>
            </a:r>
            <a:r>
              <a:rPr lang="ru-RU" dirty="0"/>
              <a:t>исследовательской деятельности учащихся особое внимание, он твердо уверен, что исследования - прекрасное подспорье в преподавании по действующим программам - позволяют, с одной стороны, лучше усвоить материал, с другой - формируют у школьников систему нравственных ценностей, самостоятельное мышление, активную жизненную позицию.</a:t>
            </a:r>
          </a:p>
          <a:p>
            <a:r>
              <a:rPr lang="ru-RU" dirty="0" smtClean="0"/>
              <a:t>       Чурляев С.В.организует </a:t>
            </a:r>
            <a:r>
              <a:rPr lang="ru-RU" dirty="0"/>
              <a:t>и осуществляет руководство деятельностью учащихся </a:t>
            </a:r>
            <a:r>
              <a:rPr lang="ru-RU" dirty="0" smtClean="0"/>
              <a:t>5-9 </a:t>
            </a:r>
            <a:r>
              <a:rPr lang="ru-RU" dirty="0"/>
              <a:t>классов по созданию </a:t>
            </a:r>
            <a:r>
              <a:rPr lang="ru-RU" dirty="0" err="1"/>
              <a:t>практикоориентированных</a:t>
            </a:r>
            <a:r>
              <a:rPr lang="ru-RU" dirty="0"/>
              <a:t> исследовательских проектов по технологии с использованием информационно-компьютерных технологий.</a:t>
            </a:r>
          </a:p>
        </p:txBody>
      </p:sp>
      <p:pic>
        <p:nvPicPr>
          <p:cNvPr id="3074" name="Picture 2" descr="C:\Users\1\Desktop\руслан\DSC02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541400" cy="2656050"/>
          </a:xfrm>
          <a:prstGeom prst="rect">
            <a:avLst/>
          </a:prstGeom>
          <a:noFill/>
        </p:spPr>
      </p:pic>
      <p:pic>
        <p:nvPicPr>
          <p:cNvPr id="3075" name="Picture 3" descr="C:\Users\1\Desktop\руслан\DSC0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86728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7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2584" y="548679"/>
            <a:ext cx="3945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Большое внимание Сергей Викторович уделяет патриотическому воспитанию </a:t>
            </a:r>
            <a:r>
              <a:rPr lang="ru-RU" sz="2000" dirty="0" err="1" smtClean="0"/>
              <a:t>детей.К</a:t>
            </a:r>
            <a:r>
              <a:rPr lang="ru-RU" sz="2000" dirty="0" smtClean="0"/>
              <a:t> 70-летию победы заложена аллея Славы на территории </a:t>
            </a:r>
            <a:r>
              <a:rPr lang="ru-RU" sz="2000" dirty="0" err="1" smtClean="0"/>
              <a:t>школы.Ведется</a:t>
            </a:r>
            <a:r>
              <a:rPr lang="ru-RU" sz="2000" dirty="0" smtClean="0"/>
              <a:t> работа по уходу за обелиском.. </a:t>
            </a:r>
            <a:endParaRPr lang="ru-RU" sz="2000" dirty="0"/>
          </a:p>
        </p:txBody>
      </p:sp>
      <p:pic>
        <p:nvPicPr>
          <p:cNvPr id="1026" name="Picture 2" descr="C:\Users\Супер\Desktop\благоустр\SAM_1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4744" cy="2786058"/>
          </a:xfrm>
          <a:prstGeom prst="rect">
            <a:avLst/>
          </a:prstGeom>
          <a:noFill/>
        </p:spPr>
      </p:pic>
      <p:pic>
        <p:nvPicPr>
          <p:cNvPr id="1027" name="Picture 3" descr="C:\Users\Супер\Desktop\благоустр\SAM_1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411008"/>
            <a:ext cx="3262303" cy="2446727"/>
          </a:xfrm>
          <a:prstGeom prst="rect">
            <a:avLst/>
          </a:prstGeom>
          <a:noFill/>
        </p:spPr>
      </p:pic>
      <p:pic>
        <p:nvPicPr>
          <p:cNvPr id="1028" name="Picture 4" descr="C:\Users\Супер\Desktop\фотографии\конф\DSC02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14686"/>
            <a:ext cx="4000528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4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491</Words>
  <Application>Microsoft Office PowerPoint</Application>
  <PresentationFormat>Экран (4:3)</PresentationFormat>
  <Paragraphs>29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NewsPrint</vt:lpstr>
      <vt:lpstr>Из опыта работы учителя Чурляева С.В.</vt:lpstr>
      <vt:lpstr>Презентация PowerPoint</vt:lpstr>
      <vt:lpstr>Презентация PowerPoint</vt:lpstr>
      <vt:lpstr>Презентация PowerPoint</vt:lpstr>
      <vt:lpstr>Динамика уровня обученности учащихся за последние три года</vt:lpstr>
      <vt:lpstr>Динамика качества знаний обучающихся за последние три года в %</vt:lpstr>
      <vt:lpstr>Динамика количества учащихся (в %), принимающих участие в предметных олимпиадах разных уровней</vt:lpstr>
      <vt:lpstr>Презентация PowerPoint</vt:lpstr>
      <vt:lpstr>Презентация PowerPoint</vt:lpstr>
      <vt:lpstr>Презентация PowerPoint</vt:lpstr>
      <vt:lpstr>Презентация PowerPoint</vt:lpstr>
      <vt:lpstr>В свободное время Чурляев С. занимается конструированием .</vt:lpstr>
      <vt:lpstr>Презентация PowerPoint</vt:lpstr>
      <vt:lpstr>                                </vt:lpstr>
      <vt:lpstr>Испытания видео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учителя Вялых Г.М.</dc:title>
  <dc:creator>Кабинет16</dc:creator>
  <cp:lastModifiedBy>library</cp:lastModifiedBy>
  <cp:revision>58</cp:revision>
  <dcterms:created xsi:type="dcterms:W3CDTF">2015-06-16T08:52:51Z</dcterms:created>
  <dcterms:modified xsi:type="dcterms:W3CDTF">2016-10-06T06:37:30Z</dcterms:modified>
</cp:coreProperties>
</file>